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4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5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6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8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9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0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3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7"/>
  </p:notesMasterIdLst>
  <p:sldIdLst>
    <p:sldId id="414" r:id="rId2"/>
    <p:sldId id="280" r:id="rId3"/>
    <p:sldId id="677" r:id="rId4"/>
    <p:sldId id="678" r:id="rId5"/>
    <p:sldId id="679" r:id="rId6"/>
    <p:sldId id="730" r:id="rId7"/>
    <p:sldId id="731" r:id="rId8"/>
    <p:sldId id="732" r:id="rId9"/>
    <p:sldId id="733" r:id="rId10"/>
    <p:sldId id="661" r:id="rId11"/>
    <p:sldId id="681" r:id="rId12"/>
    <p:sldId id="788" r:id="rId13"/>
    <p:sldId id="662" r:id="rId14"/>
    <p:sldId id="663" r:id="rId15"/>
    <p:sldId id="664" r:id="rId16"/>
    <p:sldId id="665" r:id="rId17"/>
    <p:sldId id="666" r:id="rId18"/>
    <p:sldId id="667" r:id="rId19"/>
    <p:sldId id="668" r:id="rId20"/>
    <p:sldId id="669" r:id="rId21"/>
    <p:sldId id="784" r:id="rId22"/>
    <p:sldId id="785" r:id="rId23"/>
    <p:sldId id="786" r:id="rId24"/>
    <p:sldId id="787" r:id="rId25"/>
    <p:sldId id="783" r:id="rId26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2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426"/>
    <a:srgbClr val="E74C2E"/>
    <a:srgbClr val="CB3517"/>
    <a:srgbClr val="323A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914" autoAdjust="0"/>
  </p:normalViewPr>
  <p:slideViewPr>
    <p:cSldViewPr showGuides="1">
      <p:cViewPr varScale="1">
        <p:scale>
          <a:sx n="216" d="100"/>
          <a:sy n="216" d="100"/>
        </p:scale>
        <p:origin x="200" y="116"/>
      </p:cViewPr>
      <p:guideLst>
        <p:guide orient="horz" pos="1462"/>
        <p:guide pos="28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286FA-1D4E-41F4-820F-9675833312C1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79876-21DC-41E8-8E63-89BCD04AD8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4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8D6B-5688-4B1B-816B-C8E80BFF8CDD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079A-01F7-403F-A5A4-2406BB22D543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1B8-D0C0-42DE-B82B-0D9273CB657D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E1AF-DAB2-4ADF-93FA-D25DD27C0739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E661-801A-4BC7-BD13-B4514D0BF7CB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F0C4-B81E-437B-B9F6-D83FD98A62B2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047B-9E9A-4966-BBED-C933A05174B3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E77B-BCC5-45BE-9B5E-2D38C7AFB5B0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9A80-8B57-403E-9ABD-5EF56E9E49B2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F676-15A5-402A-A89B-21515CD99382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C7EA-4A56-4142-8A9F-722925628C6B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4731990"/>
            <a:ext cx="9143999" cy="4165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Impact" panose="020B0806030902050204" pitchFamily="34" charset="0"/>
                <a:ea typeface="+mn-ea"/>
              </a:defRPr>
            </a:lvl1pPr>
          </a:lstStyle>
          <a:p>
            <a:fld id="{9DD1F462-85FF-4F29-B431-4C51C50C97AB}" type="datetime1">
              <a:rPr lang="zh-CN" altLang="en-US" smtClean="0"/>
              <a:t>2023/6/14</a:t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662737" y="4867191"/>
            <a:ext cx="224839" cy="224839"/>
            <a:chOff x="11550315" y="6496550"/>
            <a:chExt cx="299785" cy="299785"/>
          </a:xfrm>
        </p:grpSpPr>
        <p:sp>
          <p:nvSpPr>
            <p:cNvPr id="10" name="椭圆 9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131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 flipH="1">
            <a:off x="8291829" y="4867191"/>
            <a:ext cx="224839" cy="224839"/>
            <a:chOff x="11550315" y="6496550"/>
            <a:chExt cx="299785" cy="299785"/>
          </a:xfrm>
        </p:grpSpPr>
        <p:sp>
          <p:nvSpPr>
            <p:cNvPr id="13" name="椭圆 12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131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/>
          <p:cNvSpPr/>
          <p:nvPr userDrawn="1"/>
        </p:nvSpPr>
        <p:spPr>
          <a:xfrm>
            <a:off x="-1" y="195486"/>
            <a:ext cx="827585" cy="4663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895341" y="195183"/>
            <a:ext cx="220275" cy="466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8848519" y="223916"/>
            <a:ext cx="296534" cy="4663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10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9.png"/><Relationship Id="rId2" Type="http://schemas.openxmlformats.org/officeDocument/2006/relationships/tags" Target="../tags/tag23.xml"/><Relationship Id="rId16" Type="http://schemas.openxmlformats.org/officeDocument/2006/relationships/image" Target="../media/image13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8.png"/><Relationship Id="rId5" Type="http://schemas.openxmlformats.org/officeDocument/2006/relationships/tags" Target="../tags/tag26.xml"/><Relationship Id="rId15" Type="http://schemas.openxmlformats.org/officeDocument/2006/relationships/image" Target="../media/image12.png"/><Relationship Id="rId10" Type="http://schemas.openxmlformats.org/officeDocument/2006/relationships/notesSlide" Target="../notesSlides/notesSlide11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26" Type="http://schemas.openxmlformats.org/officeDocument/2006/relationships/tags" Target="../tags/tag59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54.xml"/><Relationship Id="rId34" Type="http://schemas.openxmlformats.org/officeDocument/2006/relationships/tags" Target="../tags/tag67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tags" Target="../tags/tag58.xml"/><Relationship Id="rId33" Type="http://schemas.openxmlformats.org/officeDocument/2006/relationships/tags" Target="../tags/tag66.xml"/><Relationship Id="rId38" Type="http://schemas.openxmlformats.org/officeDocument/2006/relationships/tags" Target="../tags/tag71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tags" Target="../tags/tag53.xml"/><Relationship Id="rId29" Type="http://schemas.openxmlformats.org/officeDocument/2006/relationships/tags" Target="../tags/tag62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tags" Target="../tags/tag57.xml"/><Relationship Id="rId32" Type="http://schemas.openxmlformats.org/officeDocument/2006/relationships/tags" Target="../tags/tag65.xml"/><Relationship Id="rId37" Type="http://schemas.openxmlformats.org/officeDocument/2006/relationships/tags" Target="../tags/tag70.xml"/><Relationship Id="rId40" Type="http://schemas.openxmlformats.org/officeDocument/2006/relationships/notesSlide" Target="../notesSlides/notesSlide1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tags" Target="../tags/tag56.xml"/><Relationship Id="rId28" Type="http://schemas.openxmlformats.org/officeDocument/2006/relationships/tags" Target="../tags/tag61.xml"/><Relationship Id="rId36" Type="http://schemas.openxmlformats.org/officeDocument/2006/relationships/tags" Target="../tags/tag69.xml"/><Relationship Id="rId10" Type="http://schemas.openxmlformats.org/officeDocument/2006/relationships/tags" Target="../tags/tag43.xml"/><Relationship Id="rId19" Type="http://schemas.openxmlformats.org/officeDocument/2006/relationships/tags" Target="../tags/tag52.xml"/><Relationship Id="rId31" Type="http://schemas.openxmlformats.org/officeDocument/2006/relationships/tags" Target="../tags/tag64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tags" Target="../tags/tag55.xml"/><Relationship Id="rId27" Type="http://schemas.openxmlformats.org/officeDocument/2006/relationships/tags" Target="../tags/tag60.xml"/><Relationship Id="rId30" Type="http://schemas.openxmlformats.org/officeDocument/2006/relationships/tags" Target="../tags/tag63.xml"/><Relationship Id="rId35" Type="http://schemas.openxmlformats.org/officeDocument/2006/relationships/tags" Target="../tags/tag68.xml"/><Relationship Id="rId8" Type="http://schemas.openxmlformats.org/officeDocument/2006/relationships/tags" Target="../tags/tag41.xml"/><Relationship Id="rId3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notesSlide" Target="../notesSlides/notesSlide20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users\administrator\appdata\roaming\360se6\User Data\temp\188976-12060610140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/>
          <a:stretch>
            <a:fillRect/>
          </a:stretch>
        </p:blipFill>
        <p:spPr bwMode="auto">
          <a:xfrm>
            <a:off x="230779" y="149097"/>
            <a:ext cx="8025843" cy="410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日期占位符 1"/>
          <p:cNvSpPr txBox="1"/>
          <p:nvPr/>
        </p:nvSpPr>
        <p:spPr>
          <a:xfrm>
            <a:off x="2406188" y="46757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CCAE67-CA47-4824-86DE-BA31F9CF9142}" type="datetime1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36" name="矩形 26"/>
          <p:cNvSpPr>
            <a:spLocks noChangeArrowheads="1"/>
          </p:cNvSpPr>
          <p:nvPr/>
        </p:nvSpPr>
        <p:spPr bwMode="auto">
          <a:xfrm>
            <a:off x="3059255" y="3260968"/>
            <a:ext cx="5641158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sz="28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系统架构设计师</a:t>
            </a:r>
            <a:r>
              <a:rPr lang="en-US" altLang="zh-CN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4204077" y="4025333"/>
            <a:ext cx="3887594" cy="72009"/>
            <a:chOff x="539552" y="195486"/>
            <a:chExt cx="1482080" cy="72008"/>
          </a:xfrm>
        </p:grpSpPr>
        <p:sp>
          <p:nvSpPr>
            <p:cNvPr id="38" name="矩形 37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132068" y="409734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E74C2E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E74C2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06254" y="4227032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汪洋老师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016451" y="4025031"/>
            <a:ext cx="1119868" cy="466662"/>
            <a:chOff x="3163712" y="2643758"/>
            <a:chExt cx="1119868" cy="466662"/>
          </a:xfrm>
        </p:grpSpPr>
        <p:sp>
          <p:nvSpPr>
            <p:cNvPr id="43" name="矩形 42"/>
            <p:cNvSpPr/>
            <p:nvPr/>
          </p:nvSpPr>
          <p:spPr>
            <a:xfrm>
              <a:off x="3163712" y="2644061"/>
              <a:ext cx="827585" cy="4663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987046" y="2643758"/>
              <a:ext cx="296534" cy="4663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5868144" y="4138461"/>
            <a:ext cx="422091" cy="422091"/>
            <a:chOff x="2492224" y="1959430"/>
            <a:chExt cx="2148114" cy="2148114"/>
          </a:xfrm>
        </p:grpSpPr>
        <p:sp>
          <p:nvSpPr>
            <p:cNvPr id="46" name="椭圆 45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056" y="2549554"/>
              <a:ext cx="1162402" cy="1190723"/>
            </a:xfrm>
            <a:prstGeom prst="rect">
              <a:avLst/>
            </a:prstGeom>
          </p:spPr>
        </p:pic>
      </p:grp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6878646" y="4138461"/>
            <a:ext cx="422091" cy="422091"/>
            <a:chOff x="6564085" y="1959430"/>
            <a:chExt cx="2148114" cy="2148114"/>
          </a:xfrm>
        </p:grpSpPr>
        <p:sp>
          <p:nvSpPr>
            <p:cNvPr id="49" name="椭圆 48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51" name="Freeform 5"/>
              <p:cNvSpPr/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6"/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7"/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8"/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6374590" y="4138461"/>
            <a:ext cx="422091" cy="422091"/>
            <a:chOff x="4528154" y="1959430"/>
            <a:chExt cx="2148114" cy="2148114"/>
          </a:xfrm>
        </p:grpSpPr>
        <p:sp>
          <p:nvSpPr>
            <p:cNvPr id="57" name="椭圆 56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8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59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9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99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99"/>
                            </p:stCondLst>
                            <p:childTnLst>
                              <p:par>
                                <p:cTn id="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99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utoUpdateAnimBg="0"/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1059582"/>
            <a:ext cx="87744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在数据库系统中，数据库的视图、基本表和存储文件的结构分别与(</a:t>
            </a:r>
            <a:r>
              <a:rPr lang="en-US" altLang="zh-CN" sz="1600" dirty="0"/>
              <a:t>           </a:t>
            </a:r>
            <a:r>
              <a:rPr lang="zh-CN" altLang="en-US" sz="1600" dirty="0"/>
              <a:t>)对应；数据的物理独立性和数据的逻辑独立性是分别通过修改(</a:t>
            </a:r>
            <a:r>
              <a:rPr lang="en-US" altLang="zh-CN" sz="1600" dirty="0"/>
              <a:t>         </a:t>
            </a:r>
            <a:r>
              <a:rPr lang="zh-CN" altLang="en-US" sz="1600" dirty="0"/>
              <a:t>)来完成的。</a:t>
            </a:r>
          </a:p>
          <a:p>
            <a:r>
              <a:rPr lang="zh-CN" altLang="en-US" sz="1600" dirty="0"/>
              <a:t>A.模式、外模式、内模式</a:t>
            </a:r>
            <a:r>
              <a:rPr lang="en-US" altLang="zh-CN" sz="1600" dirty="0"/>
              <a:t>                        </a:t>
            </a:r>
            <a:r>
              <a:rPr lang="zh-CN" altLang="en-US" sz="1600" dirty="0"/>
              <a:t>B.模式、内模式、外模式</a:t>
            </a:r>
          </a:p>
          <a:p>
            <a:r>
              <a:rPr lang="zh-CN" altLang="en-US" sz="1600" dirty="0"/>
              <a:t>C.外模式、模式、内模式</a:t>
            </a:r>
            <a:r>
              <a:rPr lang="en-US" altLang="zh-CN" sz="1600" dirty="0"/>
              <a:t>                        </a:t>
            </a:r>
            <a:r>
              <a:rPr lang="zh-CN" altLang="en-US" sz="1600" dirty="0"/>
              <a:t>D.外模式、内模式、模式</a:t>
            </a:r>
          </a:p>
          <a:p>
            <a:r>
              <a:rPr lang="zh-CN" altLang="en-US" sz="1600" dirty="0"/>
              <a:t>A.模式与内模式之间的映像、外模式与模式之间的映像</a:t>
            </a:r>
          </a:p>
          <a:p>
            <a:r>
              <a:rPr lang="zh-CN" altLang="en-US" sz="1600" dirty="0"/>
              <a:t>B.外模式与内模式之间的映像、外模式与模式之间的映像</a:t>
            </a:r>
          </a:p>
          <a:p>
            <a:r>
              <a:rPr lang="zh-CN" altLang="en-US" sz="1600" dirty="0"/>
              <a:t>c.外模式与模式之间的映像、模式与内模式之间的映像</a:t>
            </a:r>
          </a:p>
          <a:p>
            <a:r>
              <a:rPr lang="zh-CN" altLang="en-US" sz="1600" dirty="0"/>
              <a:t>D.外模式与内模式之间的映像、模式与内模式之间的映像</a:t>
            </a:r>
          </a:p>
          <a:p>
            <a:endParaRPr lang="zh-CN" altLang="en-US" sz="1600" dirty="0"/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23665" y="915670"/>
            <a:ext cx="502285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(1)</a:t>
            </a:r>
            <a:r>
              <a:rPr lang="zh-CN" altLang="en-US" sz="1200" dirty="0">
                <a:solidFill>
                  <a:srgbClr val="FF0000"/>
                </a:solidFill>
              </a:rPr>
              <a:t>需求分析</a:t>
            </a:r>
            <a:r>
              <a:rPr lang="zh-CN" altLang="en-US" sz="1200" dirty="0"/>
              <a:t>：即分析数据存储的要求，产出物有数据流图、数据字典、需求说明书。获得用户对系统的三个要求：信息要求、处理要求、系统要求。</a:t>
            </a:r>
          </a:p>
          <a:p>
            <a:r>
              <a:rPr lang="zh-CN" altLang="en-US" sz="1200" dirty="0"/>
              <a:t>(2)</a:t>
            </a:r>
            <a:r>
              <a:rPr lang="zh-CN" altLang="en-US" sz="1200" dirty="0">
                <a:solidFill>
                  <a:srgbClr val="FF0000"/>
                </a:solidFill>
              </a:rPr>
              <a:t>概念结构设计</a:t>
            </a:r>
            <a:r>
              <a:rPr lang="zh-CN" altLang="en-US" sz="1200" dirty="0"/>
              <a:t>：就是设计E-R图，也即实体-联系图。工作步骤包括：选择局部应用、逐一设计分E-R图、E-R图合并。</a:t>
            </a:r>
          </a:p>
          <a:p>
            <a:r>
              <a:rPr lang="zh-CN" altLang="en-US" sz="1200" dirty="0">
                <a:solidFill>
                  <a:srgbClr val="FF0000"/>
                </a:solidFill>
              </a:rPr>
              <a:t>分E-R图进行合并时，它们之间存在的冲突主要有以下3类。</a:t>
            </a:r>
          </a:p>
          <a:p>
            <a:r>
              <a:rPr lang="zh-CN" altLang="en-US" sz="1200" dirty="0"/>
              <a:t>◆属性冲突。同一属性可能会存在于不同的分E-R图中。</a:t>
            </a:r>
          </a:p>
          <a:p>
            <a:r>
              <a:rPr lang="zh-CN" altLang="en-US" sz="1200" dirty="0"/>
              <a:t>◆命名冲突。相同意义的属性，在不同的分E-R图上有着不同的命名，或是名称相同的属性在不同的分E-R图中代表着不同的意义。</a:t>
            </a:r>
          </a:p>
          <a:p>
            <a:r>
              <a:rPr lang="zh-CN" altLang="en-US" sz="1200" dirty="0"/>
              <a:t>◆结构冲突。同一实体在不同的分E-R图中有不同的属性，同一对象在某一分E-R图中被抽象为实体而在另一分E-R图中又被抽象为属性。</a:t>
            </a:r>
          </a:p>
          <a:p>
            <a:r>
              <a:rPr lang="zh-CN" altLang="en-US" sz="1200" dirty="0"/>
              <a:t>(3)</a:t>
            </a:r>
            <a:r>
              <a:rPr lang="zh-CN" altLang="en-US" sz="1200" dirty="0">
                <a:solidFill>
                  <a:srgbClr val="FF0000"/>
                </a:solidFill>
              </a:rPr>
              <a:t>逻辑结构设计</a:t>
            </a:r>
            <a:r>
              <a:rPr lang="zh-CN" altLang="en-US" sz="1200" dirty="0"/>
              <a:t>：将E-R图，转换成关系模式。工作步骤包括：确定数据模型、将E-R图转换成为指定的数据模型、确定完整性约束和确定用户视图。</a:t>
            </a:r>
          </a:p>
          <a:p>
            <a:r>
              <a:rPr lang="zh-CN" altLang="en-US" sz="1200" dirty="0"/>
              <a:t>(4)</a:t>
            </a:r>
            <a:r>
              <a:rPr lang="zh-CN" altLang="en-US" sz="1200" dirty="0">
                <a:solidFill>
                  <a:srgbClr val="FF0000"/>
                </a:solidFill>
              </a:rPr>
              <a:t>物理设计</a:t>
            </a:r>
            <a:r>
              <a:rPr lang="zh-CN" altLang="en-US" sz="1200" dirty="0"/>
              <a:t>：步骤包括确定数据分布、存储结构和访问方式。</a:t>
            </a:r>
          </a:p>
          <a:p>
            <a:r>
              <a:rPr lang="zh-CN" altLang="en-US" sz="1200" dirty="0"/>
              <a:t>(5)</a:t>
            </a:r>
            <a:r>
              <a:rPr lang="zh-CN" altLang="en-US" sz="1200" b="1" dirty="0">
                <a:solidFill>
                  <a:srgbClr val="FF0000"/>
                </a:solidFill>
              </a:rPr>
              <a:t>数据库实施阶段</a:t>
            </a:r>
            <a:r>
              <a:rPr lang="zh-CN" altLang="en-US" sz="1200" dirty="0"/>
              <a:t>。根据逻辑设计和物理设计阶段的结果建立数据库，编制与调试应用程序，组织数据入库，并进行试运行。</a:t>
            </a:r>
          </a:p>
          <a:p>
            <a:r>
              <a:rPr lang="zh-CN" altLang="en-US" sz="1200" dirty="0"/>
              <a:t>(6)</a:t>
            </a:r>
            <a:r>
              <a:rPr lang="zh-CN" altLang="en-US" sz="1200" b="1" dirty="0">
                <a:solidFill>
                  <a:srgbClr val="FF0000"/>
                </a:solidFill>
              </a:rPr>
              <a:t>数据库运行和维护阶段</a:t>
            </a:r>
            <a:r>
              <a:rPr lang="zh-CN" altLang="en-US" sz="1200" dirty="0"/>
              <a:t>。数据库应用系统经过试运行即可投入运行，但该阶段需要不断地对系统进行评价、调整与修改。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4290" y="1054100"/>
            <a:ext cx="3884930" cy="3191510"/>
            <a:chOff x="1076" y="1669"/>
            <a:chExt cx="12244" cy="8651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080" y="3247"/>
              <a:ext cx="12240" cy="160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080" y="7905"/>
              <a:ext cx="12240" cy="160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1080" y="9510"/>
              <a:ext cx="12240" cy="81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080" y="1669"/>
              <a:ext cx="12240" cy="160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080" y="6304"/>
              <a:ext cx="12240" cy="160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76" y="4844"/>
              <a:ext cx="12240" cy="160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2900" y="771525"/>
            <a:ext cx="877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dirty="0"/>
          </a:p>
          <a:p>
            <a:r>
              <a:rPr lang="zh-CN" altLang="en-US" sz="1600" dirty="0"/>
              <a:t>在数据库逻辑结构设计阶段，需要(</a:t>
            </a:r>
            <a:r>
              <a:rPr lang="en-US" altLang="zh-CN" sz="1600" dirty="0"/>
              <a:t>       </a:t>
            </a:r>
            <a:r>
              <a:rPr lang="zh-CN" altLang="en-US" sz="1600" dirty="0"/>
              <a:t>)阶段形成的(</a:t>
            </a:r>
            <a:r>
              <a:rPr lang="en-US" altLang="zh-CN" sz="1600" dirty="0"/>
              <a:t>            </a:t>
            </a:r>
            <a:r>
              <a:rPr lang="zh-CN" altLang="en-US" sz="1600" dirty="0"/>
              <a:t>)作为设计依据。</a:t>
            </a:r>
          </a:p>
          <a:p>
            <a:r>
              <a:rPr lang="zh-CN" altLang="en-US" sz="1600" dirty="0"/>
              <a:t>A.需求分析</a:t>
            </a:r>
            <a:r>
              <a:rPr lang="en-US" altLang="zh-CN" sz="1600" dirty="0"/>
              <a:t>              </a:t>
            </a:r>
            <a:r>
              <a:rPr lang="zh-CN" altLang="en-US" sz="1600" dirty="0"/>
              <a:t>B.概念结构设计</a:t>
            </a:r>
            <a:r>
              <a:rPr lang="en-US" altLang="zh-CN" sz="1600" dirty="0"/>
              <a:t>                  </a:t>
            </a:r>
            <a:r>
              <a:rPr lang="zh-CN" altLang="en-US" sz="1600" dirty="0"/>
              <a:t>C.物理结构设计</a:t>
            </a:r>
            <a:r>
              <a:rPr lang="en-US" altLang="zh-CN" sz="1600" dirty="0"/>
              <a:t>           </a:t>
            </a:r>
            <a:r>
              <a:rPr lang="zh-CN" altLang="en-US" sz="1600" dirty="0">
                <a:sym typeface="+mn-ea"/>
              </a:rPr>
              <a:t>D.数据库运行和维护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A.程序文档、数据字典和数据流图</a:t>
            </a:r>
            <a:r>
              <a:rPr lang="en-US" altLang="zh-CN" sz="1600" dirty="0"/>
              <a:t>             </a:t>
            </a:r>
            <a:r>
              <a:rPr lang="zh-CN" altLang="en-US" sz="1600" dirty="0"/>
              <a:t>B.需求说明文档、程序文档和数据流图</a:t>
            </a:r>
          </a:p>
          <a:p>
            <a:r>
              <a:rPr lang="zh-CN" altLang="en-US" sz="1600" dirty="0"/>
              <a:t>C.需求说明文档、数据字典和数据流图</a:t>
            </a:r>
            <a:r>
              <a:rPr lang="en-US" altLang="zh-CN" sz="1600" dirty="0"/>
              <a:t>    </a:t>
            </a:r>
            <a:r>
              <a:rPr lang="zh-CN" altLang="en-US" sz="1600" dirty="0"/>
              <a:t>D.需求说明文档、数据字典和程序文档</a:t>
            </a:r>
          </a:p>
          <a:p>
            <a:endParaRPr lang="zh-CN" altLang="en-US" sz="1600" dirty="0"/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</a:t>
            </a:r>
          </a:p>
        </p:txBody>
      </p:sp>
    </p:spTree>
    <p:extLst>
      <p:ext uri="{BB962C8B-B14F-4D97-AF65-F5344CB8AC3E}">
        <p14:creationId xmlns:p14="http://schemas.microsoft.com/office/powerpoint/2010/main" val="120110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" y="1203325"/>
            <a:ext cx="82105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◆</a:t>
            </a:r>
            <a:r>
              <a:rPr lang="zh-CN" altLang="en-US" dirty="0">
                <a:solidFill>
                  <a:srgbClr val="FF0000"/>
                </a:solidFill>
              </a:rPr>
              <a:t>关系模型是二维表的形式表示的实体-联系模型</a:t>
            </a:r>
            <a:r>
              <a:rPr lang="zh-CN" altLang="en-US" dirty="0"/>
              <a:t>，是将实体-联系模型转换而来的，经过开发人员设计的；</a:t>
            </a:r>
          </a:p>
          <a:p>
            <a:r>
              <a:rPr lang="zh-CN" altLang="en-US" dirty="0"/>
              <a:t>◆</a:t>
            </a:r>
            <a:r>
              <a:rPr lang="zh-CN" altLang="en-US" dirty="0">
                <a:solidFill>
                  <a:srgbClr val="FF0000"/>
                </a:solidFill>
              </a:rPr>
              <a:t>概念模型是从用户的角度进行建模的</a:t>
            </a:r>
            <a:r>
              <a:rPr lang="zh-CN" altLang="en-US" dirty="0"/>
              <a:t>，是现实世界到信息世界的第一抽象，是真正的实体-联系模型。</a:t>
            </a:r>
          </a:p>
          <a:p>
            <a:r>
              <a:rPr lang="zh-CN" altLang="en-US" dirty="0"/>
              <a:t>◆网状模型表示实体类型及其实体之间的联系，一个事物和另外几个都有联系，形成一张网。</a:t>
            </a:r>
          </a:p>
          <a:p>
            <a:r>
              <a:rPr lang="zh-CN" altLang="en-US" dirty="0"/>
              <a:t>◆面向对象模型是采用面向对象的方法设计数据库，以对象为单位，每个对象包括属性和方法，具有类和继承等特点。</a:t>
            </a:r>
          </a:p>
          <a:p>
            <a:r>
              <a:rPr lang="zh-CN" altLang="en-US" dirty="0"/>
              <a:t>◆数据模型三要素：</a:t>
            </a:r>
            <a:r>
              <a:rPr lang="zh-CN" altLang="en-US" dirty="0">
                <a:solidFill>
                  <a:srgbClr val="FF0000"/>
                </a:solidFill>
              </a:rPr>
              <a:t>数据结构</a:t>
            </a:r>
            <a:r>
              <a:rPr lang="zh-CN" altLang="en-US" dirty="0"/>
              <a:t>(所研究的对象类型的集合)、</a:t>
            </a:r>
            <a:r>
              <a:rPr lang="zh-CN" altLang="en-US" dirty="0">
                <a:solidFill>
                  <a:srgbClr val="FF0000"/>
                </a:solidFill>
              </a:rPr>
              <a:t>数据操作</a:t>
            </a:r>
            <a:r>
              <a:rPr lang="zh-CN" altLang="en-US" dirty="0"/>
              <a:t>(对数据库中各种对象的实例允许执行的操作的集合)、</a:t>
            </a:r>
            <a:r>
              <a:rPr lang="zh-CN" altLang="en-US" dirty="0">
                <a:solidFill>
                  <a:srgbClr val="FF0000"/>
                </a:solidFill>
              </a:rPr>
              <a:t>数据的约束条件</a:t>
            </a:r>
            <a:r>
              <a:rPr lang="zh-CN" altLang="en-US" dirty="0"/>
              <a:t>(一组完整性规则的集合)。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665" y="843280"/>
            <a:ext cx="7835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◆用E-R图来描述概念数据模型，世界是由一组称作实体的基本对象和这些对象之间的联系构成的。</a:t>
            </a:r>
          </a:p>
          <a:p>
            <a:r>
              <a:rPr lang="zh-CN" altLang="en-US" sz="1600"/>
              <a:t>◆在E-R模型中，使用椭圆表示属性(一般没有)、长方形表示实体、菱形表示联系，联系的两端要填写联系类型，示例如下图：</a:t>
            </a:r>
          </a:p>
        </p:txBody>
      </p:sp>
      <p:sp>
        <p:nvSpPr>
          <p:cNvPr id="10" name="矩形 9"/>
          <p:cNvSpPr/>
          <p:nvPr/>
        </p:nvSpPr>
        <p:spPr>
          <a:xfrm>
            <a:off x="2987675" y="2045335"/>
            <a:ext cx="720090" cy="3600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1979295" y="2045335"/>
            <a:ext cx="648335" cy="288290"/>
          </a:xfrm>
          <a:prstGeom prst="diamond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810260" y="2045335"/>
            <a:ext cx="720090" cy="3600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87675" y="2715260"/>
            <a:ext cx="720090" cy="3600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>
            <p:custDataLst>
              <p:tags r:id="rId4"/>
            </p:custDataLst>
          </p:nvPr>
        </p:nvSpPr>
        <p:spPr>
          <a:xfrm>
            <a:off x="1530350" y="3003550"/>
            <a:ext cx="648335" cy="288290"/>
          </a:xfrm>
          <a:prstGeom prst="diamond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539115" y="3651885"/>
            <a:ext cx="720090" cy="3600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>
            <p:custDataLst>
              <p:tags r:id="rId6"/>
            </p:custDataLst>
          </p:nvPr>
        </p:nvSpPr>
        <p:spPr>
          <a:xfrm>
            <a:off x="1800860" y="3651885"/>
            <a:ext cx="648335" cy="288290"/>
          </a:xfrm>
          <a:prstGeom prst="diamond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2990850" y="3639185"/>
            <a:ext cx="720090" cy="3600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355465" y="2715260"/>
            <a:ext cx="720090" cy="3600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>
            <p:custDataLst>
              <p:tags r:id="rId9"/>
            </p:custDataLst>
          </p:nvPr>
        </p:nvSpPr>
        <p:spPr>
          <a:xfrm>
            <a:off x="5730875" y="2774315"/>
            <a:ext cx="648335" cy="288290"/>
          </a:xfrm>
          <a:prstGeom prst="diamond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6948170" y="2715260"/>
            <a:ext cx="720090" cy="3600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99160" y="2068830"/>
            <a:ext cx="563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超市</a:t>
            </a: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2063750" y="2067560"/>
            <a:ext cx="563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管理</a:t>
            </a: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3076575" y="2083435"/>
            <a:ext cx="563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经理</a:t>
            </a: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3069590" y="2727960"/>
            <a:ext cx="563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员工</a:t>
            </a:r>
          </a:p>
        </p:txBody>
      </p:sp>
      <p:sp>
        <p:nvSpPr>
          <p:cNvPr id="27" name="文本框 26"/>
          <p:cNvSpPr txBox="1"/>
          <p:nvPr>
            <p:custDataLst>
              <p:tags r:id="rId14"/>
            </p:custDataLst>
          </p:nvPr>
        </p:nvSpPr>
        <p:spPr>
          <a:xfrm>
            <a:off x="1626870" y="3016250"/>
            <a:ext cx="563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所属</a:t>
            </a:r>
          </a:p>
        </p:txBody>
      </p:sp>
      <p:sp>
        <p:nvSpPr>
          <p:cNvPr id="28" name="文本框 27"/>
          <p:cNvSpPr txBox="1"/>
          <p:nvPr>
            <p:custDataLst>
              <p:tags r:id="rId15"/>
            </p:custDataLst>
          </p:nvPr>
        </p:nvSpPr>
        <p:spPr>
          <a:xfrm>
            <a:off x="611505" y="3664585"/>
            <a:ext cx="563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部门</a:t>
            </a:r>
          </a:p>
        </p:txBody>
      </p:sp>
      <p:sp>
        <p:nvSpPr>
          <p:cNvPr id="29" name="文本框 28"/>
          <p:cNvSpPr txBox="1"/>
          <p:nvPr>
            <p:custDataLst>
              <p:tags r:id="rId16"/>
            </p:custDataLst>
          </p:nvPr>
        </p:nvSpPr>
        <p:spPr>
          <a:xfrm>
            <a:off x="1885315" y="3664585"/>
            <a:ext cx="563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负责</a:t>
            </a:r>
          </a:p>
        </p:txBody>
      </p:sp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2938145" y="3664585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部门经理</a:t>
            </a:r>
          </a:p>
        </p:txBody>
      </p:sp>
      <p:sp>
        <p:nvSpPr>
          <p:cNvPr id="31" name="文本框 30"/>
          <p:cNvSpPr txBox="1"/>
          <p:nvPr>
            <p:custDataLst>
              <p:tags r:id="rId18"/>
            </p:custDataLst>
          </p:nvPr>
        </p:nvSpPr>
        <p:spPr>
          <a:xfrm>
            <a:off x="4427855" y="2774315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业务员</a:t>
            </a:r>
          </a:p>
        </p:txBody>
      </p:sp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5797550" y="2774315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配给</a:t>
            </a:r>
          </a:p>
        </p:txBody>
      </p:sp>
      <p:sp>
        <p:nvSpPr>
          <p:cNvPr id="33" name="文本框 32"/>
          <p:cNvSpPr txBox="1"/>
          <p:nvPr>
            <p:custDataLst>
              <p:tags r:id="rId20"/>
            </p:custDataLst>
          </p:nvPr>
        </p:nvSpPr>
        <p:spPr>
          <a:xfrm>
            <a:off x="7034530" y="2740660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商品</a:t>
            </a:r>
          </a:p>
        </p:txBody>
      </p:sp>
      <p:cxnSp>
        <p:nvCxnSpPr>
          <p:cNvPr id="34" name="直接连接符 33"/>
          <p:cNvCxnSpPr>
            <a:stCxn id="12" idx="3"/>
            <a:endCxn id="24" idx="1"/>
          </p:cNvCxnSpPr>
          <p:nvPr/>
        </p:nvCxnSpPr>
        <p:spPr>
          <a:xfrm flipV="1">
            <a:off x="1530350" y="2205355"/>
            <a:ext cx="5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>
            <p:custDataLst>
              <p:tags r:id="rId21"/>
            </p:custDataLst>
          </p:nvPr>
        </p:nvCxnSpPr>
        <p:spPr>
          <a:xfrm flipV="1">
            <a:off x="2555875" y="2192020"/>
            <a:ext cx="4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3336925" y="2405380"/>
            <a:ext cx="0" cy="1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3299460" y="2511425"/>
            <a:ext cx="75565" cy="75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>
            <a:stCxn id="37" idx="4"/>
            <a:endCxn id="26" idx="0"/>
          </p:cNvCxnSpPr>
          <p:nvPr/>
        </p:nvCxnSpPr>
        <p:spPr>
          <a:xfrm>
            <a:off x="3337560" y="2586990"/>
            <a:ext cx="0" cy="140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22"/>
            </p:custDataLst>
          </p:nvPr>
        </p:nvSpPr>
        <p:spPr>
          <a:xfrm>
            <a:off x="3299460" y="3332480"/>
            <a:ext cx="75565" cy="75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endCxn id="39" idx="0"/>
          </p:cNvCxnSpPr>
          <p:nvPr>
            <p:custDataLst>
              <p:tags r:id="rId23"/>
            </p:custDataLst>
          </p:nvPr>
        </p:nvCxnSpPr>
        <p:spPr>
          <a:xfrm>
            <a:off x="3336925" y="3075940"/>
            <a:ext cx="635" cy="256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17" idx="0"/>
          </p:cNvCxnSpPr>
          <p:nvPr>
            <p:custDataLst>
              <p:tags r:id="rId24"/>
            </p:custDataLst>
          </p:nvPr>
        </p:nvCxnSpPr>
        <p:spPr>
          <a:xfrm>
            <a:off x="3337560" y="3404870"/>
            <a:ext cx="0" cy="23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9" idx="3"/>
            <a:endCxn id="30" idx="1"/>
          </p:cNvCxnSpPr>
          <p:nvPr/>
        </p:nvCxnSpPr>
        <p:spPr>
          <a:xfrm>
            <a:off x="2449195" y="3802380"/>
            <a:ext cx="488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5" idx="3"/>
            <a:endCxn id="16" idx="1"/>
          </p:cNvCxnSpPr>
          <p:nvPr/>
        </p:nvCxnSpPr>
        <p:spPr>
          <a:xfrm flipV="1">
            <a:off x="1259205" y="3796030"/>
            <a:ext cx="541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4" idx="1"/>
            <a:endCxn id="15" idx="0"/>
          </p:cNvCxnSpPr>
          <p:nvPr/>
        </p:nvCxnSpPr>
        <p:spPr>
          <a:xfrm flipH="1">
            <a:off x="899160" y="3147695"/>
            <a:ext cx="631190" cy="504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27" idx="3"/>
            <a:endCxn id="13" idx="1"/>
          </p:cNvCxnSpPr>
          <p:nvPr/>
        </p:nvCxnSpPr>
        <p:spPr>
          <a:xfrm flipV="1">
            <a:off x="2190750" y="2895600"/>
            <a:ext cx="796925" cy="25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13" idx="3"/>
          </p:cNvCxnSpPr>
          <p:nvPr/>
        </p:nvCxnSpPr>
        <p:spPr>
          <a:xfrm>
            <a:off x="3707765" y="2895600"/>
            <a:ext cx="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>
            <p:custDataLst>
              <p:tags r:id="rId25"/>
            </p:custDataLst>
          </p:nvPr>
        </p:nvSpPr>
        <p:spPr>
          <a:xfrm>
            <a:off x="3996055" y="2860040"/>
            <a:ext cx="75565" cy="75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>
            <a:off x="4071620" y="2895600"/>
            <a:ext cx="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endCxn id="32" idx="1"/>
          </p:cNvCxnSpPr>
          <p:nvPr/>
        </p:nvCxnSpPr>
        <p:spPr>
          <a:xfrm flipV="1">
            <a:off x="5076190" y="2912110"/>
            <a:ext cx="721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379210" y="2935605"/>
            <a:ext cx="575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590040" y="1851660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57" name="文本框 56"/>
          <p:cNvSpPr txBox="1"/>
          <p:nvPr>
            <p:custDataLst>
              <p:tags r:id="rId26"/>
            </p:custDataLst>
          </p:nvPr>
        </p:nvSpPr>
        <p:spPr>
          <a:xfrm>
            <a:off x="2692400" y="1851660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58" name="文本框 57"/>
          <p:cNvSpPr txBox="1"/>
          <p:nvPr>
            <p:custDataLst>
              <p:tags r:id="rId27"/>
            </p:custDataLst>
          </p:nvPr>
        </p:nvSpPr>
        <p:spPr>
          <a:xfrm>
            <a:off x="971550" y="3049905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59" name="文本框 58"/>
          <p:cNvSpPr txBox="1"/>
          <p:nvPr>
            <p:custDataLst>
              <p:tags r:id="rId28"/>
            </p:custDataLst>
          </p:nvPr>
        </p:nvSpPr>
        <p:spPr>
          <a:xfrm>
            <a:off x="1403350" y="3435985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60" name="文本框 59"/>
          <p:cNvSpPr txBox="1"/>
          <p:nvPr>
            <p:custDataLst>
              <p:tags r:id="rId29"/>
            </p:custDataLst>
          </p:nvPr>
        </p:nvSpPr>
        <p:spPr>
          <a:xfrm>
            <a:off x="2627630" y="3332480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3545840" y="204597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30"/>
            </p:custDataLst>
          </p:nvPr>
        </p:nvCxnSpPr>
        <p:spPr>
          <a:xfrm>
            <a:off x="3131820" y="204597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31"/>
            </p:custDataLst>
          </p:nvPr>
        </p:nvCxnSpPr>
        <p:spPr>
          <a:xfrm>
            <a:off x="3635375" y="3639185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32"/>
            </p:custDataLst>
          </p:nvPr>
        </p:nvCxnSpPr>
        <p:spPr>
          <a:xfrm>
            <a:off x="3069590" y="3639185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33"/>
            </p:custDataLst>
          </p:nvPr>
        </p:nvCxnSpPr>
        <p:spPr>
          <a:xfrm>
            <a:off x="4932045" y="272796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34"/>
            </p:custDataLst>
          </p:nvPr>
        </p:nvCxnSpPr>
        <p:spPr>
          <a:xfrm>
            <a:off x="4500245" y="271526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35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数据模型</a:t>
            </a:r>
          </a:p>
        </p:txBody>
      </p:sp>
      <p:sp>
        <p:nvSpPr>
          <p:cNvPr id="5" name="文本框 4"/>
          <p:cNvSpPr txBox="1"/>
          <p:nvPr>
            <p:custDataLst>
              <p:tags r:id="rId36"/>
            </p:custDataLst>
          </p:nvPr>
        </p:nvSpPr>
        <p:spPr>
          <a:xfrm>
            <a:off x="2397125" y="2643505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</a:t>
            </a:r>
          </a:p>
        </p:txBody>
      </p:sp>
      <p:sp>
        <p:nvSpPr>
          <p:cNvPr id="6" name="文本框 5"/>
          <p:cNvSpPr txBox="1"/>
          <p:nvPr>
            <p:custDataLst>
              <p:tags r:id="rId37"/>
            </p:custDataLst>
          </p:nvPr>
        </p:nvSpPr>
        <p:spPr>
          <a:xfrm>
            <a:off x="5325110" y="2543810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</a:t>
            </a:r>
          </a:p>
        </p:txBody>
      </p:sp>
      <p:sp>
        <p:nvSpPr>
          <p:cNvPr id="7" name="文本框 6"/>
          <p:cNvSpPr txBox="1"/>
          <p:nvPr>
            <p:custDataLst>
              <p:tags r:id="rId38"/>
            </p:custDataLst>
          </p:nvPr>
        </p:nvSpPr>
        <p:spPr>
          <a:xfrm>
            <a:off x="6516370" y="2543810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360" y="987425"/>
            <a:ext cx="805116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◆实体：</a:t>
            </a:r>
            <a:r>
              <a:rPr lang="zh-CN" altLang="en-US" dirty="0">
                <a:solidFill>
                  <a:srgbClr val="FF0000"/>
                </a:solidFill>
              </a:rPr>
              <a:t>客观存在并可相互区别的事物</a:t>
            </a:r>
            <a:r>
              <a:rPr lang="zh-CN" altLang="en-US" dirty="0"/>
              <a:t>。可以是具体的人、事、物或抽象概念。如人、汽车、图书、账户、贷款。</a:t>
            </a:r>
          </a:p>
          <a:p>
            <a:r>
              <a:rPr lang="zh-CN" altLang="en-US" dirty="0"/>
              <a:t>◆弱实体和强实体：弱实体依赖于强实体的存在而存在。</a:t>
            </a:r>
          </a:p>
          <a:p>
            <a:r>
              <a:rPr lang="zh-CN" altLang="en-US" dirty="0"/>
              <a:t>◆实体集：具有相同类型和共享相同属性的实体的集合，如学生、课程。</a:t>
            </a:r>
          </a:p>
          <a:p>
            <a:endParaRPr lang="zh-CN" altLang="en-US" dirty="0"/>
          </a:p>
          <a:p>
            <a:r>
              <a:rPr lang="zh-CN" altLang="en-US" dirty="0"/>
              <a:t>◆属性：</a:t>
            </a:r>
            <a:r>
              <a:rPr lang="zh-CN" altLang="en-US" dirty="0">
                <a:solidFill>
                  <a:srgbClr val="FF0000"/>
                </a:solidFill>
              </a:rPr>
              <a:t>实体所具有的特性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◆属性分类：简单属性和复合属性；单值属性和多值属性；NULL属性；派生属性</a:t>
            </a:r>
            <a:r>
              <a:rPr lang="en-US" altLang="zh-CN" dirty="0"/>
              <a:t>(</a:t>
            </a:r>
            <a:r>
              <a:rPr lang="zh-CN" altLang="en-US" dirty="0"/>
              <a:t>可以通过其他属性运算出来，比如年龄可以根据出生日期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◆域：属性的取值范围称为该属性的域。</a:t>
            </a:r>
          </a:p>
          <a:p>
            <a:r>
              <a:rPr lang="zh-CN" altLang="en-US" dirty="0"/>
              <a:t>◆码(key):唯一标识实体的属性集。</a:t>
            </a:r>
          </a:p>
          <a:p>
            <a:r>
              <a:rPr lang="zh-CN" altLang="en-US" dirty="0"/>
              <a:t>◆联系：现实世界中</a:t>
            </a:r>
            <a:r>
              <a:rPr lang="zh-CN" altLang="en-US" dirty="0">
                <a:solidFill>
                  <a:srgbClr val="FF0000"/>
                </a:solidFill>
              </a:rPr>
              <a:t>事物内部以及事物之间的联系</a:t>
            </a:r>
            <a:r>
              <a:rPr lang="zh-CN" altLang="en-US" dirty="0"/>
              <a:t>，在E-R图中反映为</a:t>
            </a:r>
            <a:r>
              <a:rPr lang="zh-CN" altLang="en-US" dirty="0">
                <a:solidFill>
                  <a:srgbClr val="FF0000"/>
                </a:solidFill>
              </a:rPr>
              <a:t>实体内部的联系和实体之间的联系。</a:t>
            </a:r>
          </a:p>
          <a:p>
            <a:r>
              <a:rPr lang="zh-CN" altLang="en-US" dirty="0"/>
              <a:t>◆联系类型：</a:t>
            </a:r>
            <a:r>
              <a:rPr lang="zh-CN" altLang="en-US" dirty="0">
                <a:solidFill>
                  <a:srgbClr val="FF0000"/>
                </a:solidFill>
              </a:rPr>
              <a:t>一对一1:1、一对多1:N、多对多M:N。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9985" y="9378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◆两个以上实体型的联系：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95" y="1635125"/>
            <a:ext cx="6327775" cy="28257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05" y="699135"/>
            <a:ext cx="7922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◆关系模型中数据的逻辑结构是一张二维表，由行列组成。用表格结构表达实体集，用外键标识实体间的联系。如下图：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8960" y="3867785"/>
            <a:ext cx="76104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◆优点：建立在严格的数学概念基础上；概念单一、结构简单、清晰，用户易懂易用；存取路径对用户透明，从而数据独立性、安全性好，简化数据库开发工作。</a:t>
            </a:r>
          </a:p>
          <a:p>
            <a:r>
              <a:rPr lang="zh-CN" altLang="en-US" sz="1600"/>
              <a:t>◆缺点：由于存取路径透明，查询效率往往不如非关系数据模型。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785" y="1347470"/>
            <a:ext cx="5760720" cy="242125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6915" y="1203325"/>
            <a:ext cx="77724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E-R模型转换为关系模型：每个实体都对应一个关系模式；联系分为三种：</a:t>
            </a:r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/>
              <a:t>1:1联系</a:t>
            </a:r>
            <a:r>
              <a:rPr lang="en-US" altLang="zh-CN"/>
              <a:t>:</a:t>
            </a:r>
            <a:r>
              <a:rPr lang="zh-CN" altLang="en-US"/>
              <a:t>联系可以</a:t>
            </a:r>
            <a:r>
              <a:rPr lang="zh-CN" altLang="en-US">
                <a:solidFill>
                  <a:srgbClr val="FF0000"/>
                </a:solidFill>
              </a:rPr>
              <a:t>放到任意的两端实体中</a:t>
            </a:r>
            <a:r>
              <a:rPr lang="zh-CN" altLang="en-US"/>
              <a:t>，作为一个属性(要保证1:1的两端关联),也可以转换为一个单独的关系模式；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/>
              <a:t>1:N联系</a:t>
            </a:r>
            <a:r>
              <a:rPr lang="en-US" altLang="zh-CN"/>
              <a:t>:</a:t>
            </a:r>
            <a:r>
              <a:rPr lang="zh-CN" altLang="en-US"/>
              <a:t>联系可以单独作为一个关系模式，也可以</a:t>
            </a:r>
            <a:r>
              <a:rPr lang="zh-CN" altLang="en-US">
                <a:solidFill>
                  <a:srgbClr val="FF0000"/>
                </a:solidFill>
              </a:rPr>
              <a:t>在N端中加入1端实体的主键；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/>
              <a:t>M:N联系</a:t>
            </a:r>
            <a:r>
              <a:rPr lang="en-US" altLang="zh-CN"/>
              <a:t>:</a:t>
            </a:r>
            <a:r>
              <a:rPr lang="zh-CN" altLang="en-US"/>
              <a:t>联系</a:t>
            </a:r>
            <a:r>
              <a:rPr lang="zh-CN" altLang="en-US">
                <a:solidFill>
                  <a:srgbClr val="FF0000"/>
                </a:solidFill>
              </a:rPr>
              <a:t>必须作为一个单独的关系模式，其主键是M和N端的联合主键。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280" y="915035"/>
            <a:ext cx="855027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某本科高校新建教务管理系统，支撑各学院正常的教学教务管理工作。经过初步分析，系统中包含的实体有学院、教师、学生、课程等。考虑需要将本科学生的考试成绩及时通报给学生家长，新增家长实体；考虑到夜大、网络教育学生管理方式的不同，需要额外的管理数据，新增进修学生实体：规定一个学生可以选择多门课程，每门课程可以被多名学生选修；一个教师可以教授多门课程，一门课程只能被一名教师讲授。(</a:t>
            </a:r>
            <a:r>
              <a:rPr lang="en-US" altLang="zh-CN" sz="1600"/>
              <a:t>    </a:t>
            </a:r>
            <a:r>
              <a:rPr lang="zh-CN" altLang="en-US" sz="1600"/>
              <a:t>)实体之间为多对多联系，(</a:t>
            </a:r>
            <a:r>
              <a:rPr lang="en-US" altLang="zh-CN" sz="1600"/>
              <a:t>      </a:t>
            </a:r>
            <a:r>
              <a:rPr lang="zh-CN" altLang="en-US" sz="1600"/>
              <a:t>)属于弱实体对强实体的依赖联系。</a:t>
            </a:r>
          </a:p>
          <a:p>
            <a:r>
              <a:rPr lang="zh-CN" altLang="en-US" sz="1600"/>
              <a:t>A、学生、学院</a:t>
            </a:r>
            <a:r>
              <a:rPr lang="en-US" altLang="zh-CN" sz="1600"/>
              <a:t>                   </a:t>
            </a:r>
            <a:r>
              <a:rPr lang="zh-CN" altLang="en-US" sz="1600"/>
              <a:t>B、教师、学院</a:t>
            </a:r>
            <a:r>
              <a:rPr lang="en-US" altLang="zh-CN" sz="1600"/>
              <a:t>           </a:t>
            </a:r>
            <a:r>
              <a:rPr lang="zh-CN" altLang="en-US" sz="1600"/>
              <a:t>C、学生、课程</a:t>
            </a:r>
            <a:r>
              <a:rPr lang="en-US" altLang="zh-CN" sz="1600"/>
              <a:t>                         </a:t>
            </a:r>
            <a:r>
              <a:rPr lang="zh-CN" altLang="en-US" sz="1600"/>
              <a:t>D、教师、课程</a:t>
            </a:r>
          </a:p>
          <a:p>
            <a:r>
              <a:rPr lang="zh-CN" altLang="en-US" sz="1600"/>
              <a:t>A、家长、学生</a:t>
            </a:r>
            <a:r>
              <a:rPr lang="en-US" altLang="zh-CN" sz="1600"/>
              <a:t>                   </a:t>
            </a:r>
            <a:r>
              <a:rPr lang="zh-CN" altLang="en-US" sz="1600"/>
              <a:t>B、学生、教师</a:t>
            </a:r>
            <a:r>
              <a:rPr lang="en-US" altLang="zh-CN" sz="1600"/>
              <a:t>           </a:t>
            </a:r>
            <a:r>
              <a:rPr lang="zh-CN" altLang="en-US" sz="1600"/>
              <a:t>C、学生、学院</a:t>
            </a:r>
            <a:r>
              <a:rPr lang="en-US" altLang="zh-CN" sz="1600"/>
              <a:t>                         </a:t>
            </a:r>
            <a:r>
              <a:rPr lang="zh-CN" altLang="en-US" sz="1600"/>
              <a:t>D、教师、学院。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68780" y="717550"/>
            <a:ext cx="5806440" cy="34829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725805"/>
            <a:ext cx="7809230" cy="1344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500" dirty="0"/>
              <a:t>54-56.部门、员工和项目的关系模式及它们之间的E-R图如下所示，其中关系模式中带实下划线的属性表示主键属性。图中：</a:t>
            </a:r>
          </a:p>
          <a:p>
            <a:r>
              <a:rPr lang="zh-CN" altLang="en-US" sz="1500" dirty="0"/>
              <a:t>部门(</a:t>
            </a:r>
            <a:r>
              <a:rPr lang="zh-CN" altLang="en-US" sz="1500" u="sng" dirty="0"/>
              <a:t>部门代码</a:t>
            </a:r>
            <a:r>
              <a:rPr lang="zh-CN" altLang="en-US" sz="1500" dirty="0"/>
              <a:t>，部门名称，电话)</a:t>
            </a:r>
          </a:p>
          <a:p>
            <a:r>
              <a:rPr lang="zh-CN" altLang="en-US" sz="1500" dirty="0"/>
              <a:t>员工(</a:t>
            </a:r>
            <a:r>
              <a:rPr lang="zh-CN" altLang="en-US" sz="1500" u="sng" dirty="0"/>
              <a:t>员工代码</a:t>
            </a:r>
            <a:r>
              <a:rPr lang="zh-CN" altLang="en-US" sz="1500" dirty="0"/>
              <a:t>，姓名，部门代码，联系方式，薪资)</a:t>
            </a:r>
          </a:p>
          <a:p>
            <a:r>
              <a:rPr lang="zh-CN" altLang="en-US" sz="1500" dirty="0"/>
              <a:t>项目(</a:t>
            </a:r>
            <a:r>
              <a:rPr lang="zh-CN" altLang="en-US" sz="1500" u="sng" dirty="0"/>
              <a:t>项目编号</a:t>
            </a:r>
            <a:r>
              <a:rPr lang="zh-CN" altLang="en-US" sz="1500" dirty="0"/>
              <a:t>，项目名称，承担任务)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070" y="2715260"/>
            <a:ext cx="883412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若部门和员工关系进行自然连接运算，其结果为(54)元关系。由于员工和项目之间的联系类型</a:t>
            </a:r>
          </a:p>
          <a:p>
            <a:r>
              <a:rPr lang="zh-CN" altLang="en-US" sz="1600"/>
              <a:t>为(55),所以员工和项目之间的联系需要转换成一个独立的关系模式，该关系模式的主键是(56)。</a:t>
            </a:r>
          </a:p>
          <a:p>
            <a:r>
              <a:rPr lang="zh-CN" altLang="en-US" sz="1600"/>
              <a:t>(54)A.5</a:t>
            </a:r>
            <a:r>
              <a:rPr lang="en-US" altLang="zh-CN" sz="1600"/>
              <a:t>                 </a:t>
            </a:r>
            <a:r>
              <a:rPr lang="zh-CN" altLang="en-US" sz="1600"/>
              <a:t>B.6</a:t>
            </a:r>
            <a:r>
              <a:rPr lang="en-US" altLang="zh-CN" sz="1600"/>
              <a:t>                            </a:t>
            </a:r>
            <a:r>
              <a:rPr lang="zh-CN" altLang="en-US" sz="1600"/>
              <a:t>C.7</a:t>
            </a:r>
            <a:r>
              <a:rPr lang="en-US" altLang="zh-CN" sz="1600"/>
              <a:t>                                  </a:t>
            </a:r>
            <a:r>
              <a:rPr lang="zh-CN" altLang="en-US" sz="1600"/>
              <a:t>D.8</a:t>
            </a:r>
          </a:p>
          <a:p>
            <a:r>
              <a:rPr lang="zh-CN" altLang="en-US" sz="1600"/>
              <a:t>(55)A.1对1</a:t>
            </a:r>
            <a:r>
              <a:rPr lang="en-US" altLang="zh-CN" sz="1600"/>
              <a:t>          </a:t>
            </a:r>
            <a:r>
              <a:rPr lang="zh-CN" altLang="en-US" sz="1600"/>
              <a:t>B.1对多</a:t>
            </a:r>
            <a:r>
              <a:rPr lang="en-US" altLang="zh-CN" sz="1600"/>
              <a:t>                    </a:t>
            </a:r>
            <a:r>
              <a:rPr lang="zh-CN" altLang="en-US" sz="1600"/>
              <a:t>C.多对1</a:t>
            </a:r>
            <a:r>
              <a:rPr lang="en-US" altLang="zh-CN" sz="1600"/>
              <a:t>                         </a:t>
            </a:r>
            <a:r>
              <a:rPr lang="zh-CN" altLang="en-US" sz="1600"/>
              <a:t>D.多对多</a:t>
            </a:r>
          </a:p>
          <a:p>
            <a:r>
              <a:rPr lang="zh-CN" altLang="en-US" sz="1600"/>
              <a:t>(56)A.(项目名称，员工代码)</a:t>
            </a:r>
            <a:r>
              <a:rPr lang="en-US" altLang="zh-CN" sz="1600"/>
              <a:t>                              </a:t>
            </a:r>
            <a:r>
              <a:rPr lang="zh-CN" altLang="en-US" sz="1600"/>
              <a:t>B.(项目编号，员工代码)</a:t>
            </a:r>
          </a:p>
          <a:p>
            <a:r>
              <a:rPr lang="en-US" altLang="zh-CN" sz="1600"/>
              <a:t>        </a:t>
            </a:r>
            <a:r>
              <a:rPr lang="zh-CN" altLang="en-US" sz="1600"/>
              <a:t>C.(项目名称，部门代码)</a:t>
            </a:r>
            <a:r>
              <a:rPr lang="en-US" altLang="zh-CN" sz="1600"/>
              <a:t>                             </a:t>
            </a:r>
            <a:r>
              <a:rPr lang="zh-CN" altLang="en-US" sz="1600"/>
              <a:t>D.(项目名称，承担任务)</a:t>
            </a:r>
          </a:p>
          <a:p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1547495" y="2067560"/>
            <a:ext cx="935990" cy="3600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3419475" y="2070100"/>
            <a:ext cx="935990" cy="3600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219700" y="2070100"/>
            <a:ext cx="935990" cy="3600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6" idx="3"/>
            <a:endCxn id="7" idx="1"/>
          </p:cNvCxnSpPr>
          <p:nvPr/>
        </p:nvCxnSpPr>
        <p:spPr>
          <a:xfrm>
            <a:off x="2483485" y="2247900"/>
            <a:ext cx="93599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7" idx="3"/>
            <a:endCxn id="8" idx="1"/>
          </p:cNvCxnSpPr>
          <p:nvPr/>
        </p:nvCxnSpPr>
        <p:spPr>
          <a:xfrm>
            <a:off x="4355465" y="2250440"/>
            <a:ext cx="864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72590" y="2103120"/>
            <a:ext cx="810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部门</a:t>
            </a: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3491865" y="2059305"/>
            <a:ext cx="810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员工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272405" y="2096770"/>
            <a:ext cx="810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项目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B3D2BA-F5E6-4098-8CBA-C7BD8E394DF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088005" y="1983116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877972-7EE9-4ED0-AC31-A7BD59E326F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523712" y="1912620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907026-F8EA-4237-8777-F0EFA765AEE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924425" y="1989455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81C506-826C-4D3F-99E9-75C644D0F9A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361563" y="1989455"/>
            <a:ext cx="29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160" y="915035"/>
            <a:ext cx="7817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◆并：结果是两张表中所有记录数合并，相同记录只显示一次。</a:t>
            </a:r>
          </a:p>
          <a:p>
            <a:r>
              <a:rPr lang="zh-CN" altLang="en-US" sz="1600"/>
              <a:t>◆交：结果是两张表中相同的记录。</a:t>
            </a:r>
          </a:p>
          <a:p>
            <a:r>
              <a:rPr lang="zh-CN" altLang="en-US" sz="1600"/>
              <a:t>◆差：S1-S2,结果是S1表中有而S2表中没有的那些记录。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585" y="1744980"/>
            <a:ext cx="4124325" cy="29114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关系代数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450" y="843280"/>
            <a:ext cx="82588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笛卡尔积：S1</a:t>
            </a:r>
            <a:r>
              <a:rPr lang="en-US" altLang="zh-CN" sz="1600"/>
              <a:t>X</a:t>
            </a:r>
            <a:r>
              <a:rPr lang="zh-CN" altLang="en-US" sz="1600"/>
              <a:t>S2,产生的结果包括S1和S2的所有属性列，并且S1中每条记录依次和S2中所有记录组合成一条记录，最终属性列为S1+52属性列，记录数为S1*52记录数。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投影</a:t>
            </a:r>
            <a:r>
              <a:rPr lang="en-US" altLang="zh-CN" sz="1600"/>
              <a:t>(π)</a:t>
            </a:r>
            <a:r>
              <a:rPr lang="zh-CN" altLang="en-US" sz="1600"/>
              <a:t>：实际是按条件选择某关系模式中的某列，列也可以用数字表示。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选择</a:t>
            </a:r>
            <a:r>
              <a:rPr lang="en-US" altLang="zh-CN" sz="1600"/>
              <a:t>(σ)</a:t>
            </a:r>
            <a:r>
              <a:rPr lang="zh-CN" altLang="en-US" sz="1600"/>
              <a:t>：实际是按条件选择某关系模式中的某条记录。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395" y="1919605"/>
            <a:ext cx="4987925" cy="277558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关系代数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987425"/>
            <a:ext cx="74460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自然连接的结果显示全部的属性列，但是相同属性列只显示一次，显示两个关系模式中属性相同且值相同的记录。</a:t>
            </a:r>
          </a:p>
          <a:p>
            <a:r>
              <a:rPr lang="zh-CN" altLang="en-US"/>
              <a:t>设有关系R、S如下左图所示，自然连接结果如下右图所示：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40" y="2581275"/>
            <a:ext cx="5975985" cy="14509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关系代数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05" y="3435350"/>
            <a:ext cx="794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" y="987425"/>
            <a:ext cx="8107045" cy="238633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真题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-5814" y="0"/>
            <a:ext cx="9149813" cy="31478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b="41862"/>
          <a:stretch>
            <a:fillRect/>
          </a:stretch>
        </p:blipFill>
        <p:spPr>
          <a:xfrm>
            <a:off x="75977" y="1313950"/>
            <a:ext cx="9119255" cy="101325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860024" y="3490692"/>
            <a:ext cx="5212106" cy="72008"/>
            <a:chOff x="539552" y="195486"/>
            <a:chExt cx="1482080" cy="72008"/>
          </a:xfrm>
        </p:grpSpPr>
        <p:sp>
          <p:nvSpPr>
            <p:cNvPr id="6" name="矩形 5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E74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88016" y="35627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E74C2E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E74C2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2202" y="3692390"/>
            <a:ext cx="1762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TIANBO     </a:t>
            </a:r>
            <a:r>
              <a:rPr lang="zh-CN" altLang="en-US" sz="1600" b="1" dirty="0">
                <a:solidFill>
                  <a:srgbClr val="E74C2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天博教育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72399" y="3490389"/>
            <a:ext cx="1119868" cy="466662"/>
            <a:chOff x="3163712" y="2643758"/>
            <a:chExt cx="1119868" cy="466662"/>
          </a:xfrm>
        </p:grpSpPr>
        <p:sp>
          <p:nvSpPr>
            <p:cNvPr id="11" name="矩形 10"/>
            <p:cNvSpPr/>
            <p:nvPr/>
          </p:nvSpPr>
          <p:spPr>
            <a:xfrm>
              <a:off x="3163712" y="2644061"/>
              <a:ext cx="827585" cy="4663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87046" y="2643758"/>
              <a:ext cx="296534" cy="466359"/>
            </a:xfrm>
            <a:prstGeom prst="rect">
              <a:avLst/>
            </a:prstGeom>
            <a:solidFill>
              <a:srgbClr val="E74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4958449" y="3603819"/>
            <a:ext cx="422023" cy="422023"/>
            <a:chOff x="2492224" y="1959430"/>
            <a:chExt cx="2148114" cy="2148114"/>
          </a:xfrm>
        </p:grpSpPr>
        <p:sp>
          <p:nvSpPr>
            <p:cNvPr id="14" name="椭圆 13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056" y="2549554"/>
              <a:ext cx="1162402" cy="1190723"/>
            </a:xfrm>
            <a:prstGeom prst="rect">
              <a:avLst/>
            </a:prstGeom>
          </p:spPr>
        </p:pic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5968951" y="3631309"/>
            <a:ext cx="422023" cy="422023"/>
            <a:chOff x="6564085" y="1959430"/>
            <a:chExt cx="2148114" cy="2148114"/>
          </a:xfrm>
        </p:grpSpPr>
        <p:sp>
          <p:nvSpPr>
            <p:cNvPr id="17" name="椭圆 16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9" name="Freeform 5"/>
              <p:cNvSpPr/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7"/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5464895" y="3603819"/>
            <a:ext cx="422023" cy="422023"/>
            <a:chOff x="4528154" y="1959430"/>
            <a:chExt cx="2148114" cy="2148114"/>
          </a:xfrm>
        </p:grpSpPr>
        <p:sp>
          <p:nvSpPr>
            <p:cNvPr id="25" name="椭圆 24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6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4" name="矩形 26"/>
          <p:cNvSpPr>
            <a:spLocks noChangeArrowheads="1"/>
          </p:cNvSpPr>
          <p:nvPr/>
        </p:nvSpPr>
        <p:spPr bwMode="auto">
          <a:xfrm>
            <a:off x="568518" y="4155926"/>
            <a:ext cx="6503612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en-US" altLang="zh-CN" sz="4400" b="1" spc="225" dirty="0">
                <a:solidFill>
                  <a:srgbClr val="E74C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400" b="1" spc="225" dirty="0">
              <a:solidFill>
                <a:srgbClr val="E74C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9" t="11081" r="26729" b="10654"/>
          <a:stretch>
            <a:fillRect/>
          </a:stretch>
        </p:blipFill>
        <p:spPr>
          <a:xfrm>
            <a:off x="2511291" y="527370"/>
            <a:ext cx="4298708" cy="27667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7" t="32342" r="5913"/>
          <a:stretch>
            <a:fillRect/>
          </a:stretch>
        </p:blipFill>
        <p:spPr>
          <a:xfrm>
            <a:off x="5169460" y="1149248"/>
            <a:ext cx="2834707" cy="2505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" t="29602" r="64869" b="13234"/>
          <a:stretch>
            <a:fillRect/>
          </a:stretch>
        </p:blipFill>
        <p:spPr>
          <a:xfrm>
            <a:off x="1259632" y="855905"/>
            <a:ext cx="2329811" cy="2438163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1905525" y="1626352"/>
            <a:ext cx="985403" cy="860835"/>
            <a:chOff x="882603" y="2302677"/>
            <a:chExt cx="1093895" cy="95561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 14"/>
            <p:cNvSpPr/>
            <p:nvPr/>
          </p:nvSpPr>
          <p:spPr bwMode="auto">
            <a:xfrm>
              <a:off x="882603" y="2302677"/>
              <a:ext cx="820672" cy="955612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1362082" y="2640858"/>
              <a:ext cx="386396" cy="443988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1667783" y="2400113"/>
              <a:ext cx="273223" cy="299340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1088524" y="2679029"/>
              <a:ext cx="408829" cy="66632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1087855" y="2815306"/>
              <a:ext cx="344542" cy="673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4" name="Freeform 19"/>
            <p:cNvSpPr/>
            <p:nvPr/>
          </p:nvSpPr>
          <p:spPr bwMode="auto">
            <a:xfrm>
              <a:off x="1082497" y="2945221"/>
              <a:ext cx="244427" cy="146657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5" name="Freeform 20"/>
            <p:cNvSpPr/>
            <p:nvPr/>
          </p:nvSpPr>
          <p:spPr bwMode="auto">
            <a:xfrm>
              <a:off x="1748478" y="2540408"/>
              <a:ext cx="228020" cy="273223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6" name="Freeform 21"/>
            <p:cNvSpPr/>
            <p:nvPr/>
          </p:nvSpPr>
          <p:spPr bwMode="auto">
            <a:xfrm>
              <a:off x="1293107" y="2473776"/>
              <a:ext cx="204247" cy="66632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11878" y="1184383"/>
            <a:ext cx="1107210" cy="863644"/>
            <a:chOff x="2855366" y="2301118"/>
            <a:chExt cx="1229112" cy="95873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 26"/>
            <p:cNvSpPr/>
            <p:nvPr/>
          </p:nvSpPr>
          <p:spPr bwMode="auto">
            <a:xfrm>
              <a:off x="2855366" y="2531318"/>
              <a:ext cx="807015" cy="728530"/>
            </a:xfrm>
            <a:custGeom>
              <a:avLst/>
              <a:gdLst>
                <a:gd name="T0" fmla="*/ 129 w 908"/>
                <a:gd name="T1" fmla="*/ 646 h 819"/>
                <a:gd name="T2" fmla="*/ 86 w 908"/>
                <a:gd name="T3" fmla="*/ 646 h 819"/>
                <a:gd name="T4" fmla="*/ 0 w 908"/>
                <a:gd name="T5" fmla="*/ 560 h 819"/>
                <a:gd name="T6" fmla="*/ 0 w 908"/>
                <a:gd name="T7" fmla="*/ 87 h 819"/>
                <a:gd name="T8" fmla="*/ 87 w 908"/>
                <a:gd name="T9" fmla="*/ 0 h 819"/>
                <a:gd name="T10" fmla="*/ 822 w 908"/>
                <a:gd name="T11" fmla="*/ 0 h 819"/>
                <a:gd name="T12" fmla="*/ 908 w 908"/>
                <a:gd name="T13" fmla="*/ 90 h 819"/>
                <a:gd name="T14" fmla="*/ 908 w 908"/>
                <a:gd name="T15" fmla="*/ 470 h 819"/>
                <a:gd name="T16" fmla="*/ 908 w 908"/>
                <a:gd name="T17" fmla="*/ 557 h 819"/>
                <a:gd name="T18" fmla="*/ 818 w 908"/>
                <a:gd name="T19" fmla="*/ 646 h 819"/>
                <a:gd name="T20" fmla="*/ 338 w 908"/>
                <a:gd name="T21" fmla="*/ 646 h 819"/>
                <a:gd name="T22" fmla="*/ 313 w 908"/>
                <a:gd name="T23" fmla="*/ 656 h 819"/>
                <a:gd name="T24" fmla="*/ 166 w 908"/>
                <a:gd name="T25" fmla="*/ 804 h 819"/>
                <a:gd name="T26" fmla="*/ 156 w 908"/>
                <a:gd name="T27" fmla="*/ 813 h 819"/>
                <a:gd name="T28" fmla="*/ 139 w 908"/>
                <a:gd name="T29" fmla="*/ 817 h 819"/>
                <a:gd name="T30" fmla="*/ 130 w 908"/>
                <a:gd name="T31" fmla="*/ 802 h 819"/>
                <a:gd name="T32" fmla="*/ 129 w 908"/>
                <a:gd name="T33" fmla="*/ 770 h 819"/>
                <a:gd name="T34" fmla="*/ 129 w 908"/>
                <a:gd name="T35" fmla="*/ 64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8" h="819">
                  <a:moveTo>
                    <a:pt x="129" y="646"/>
                  </a:moveTo>
                  <a:cubicBezTo>
                    <a:pt x="114" y="646"/>
                    <a:pt x="100" y="646"/>
                    <a:pt x="86" y="646"/>
                  </a:cubicBezTo>
                  <a:cubicBezTo>
                    <a:pt x="38" y="646"/>
                    <a:pt x="0" y="608"/>
                    <a:pt x="0" y="560"/>
                  </a:cubicBezTo>
                  <a:cubicBezTo>
                    <a:pt x="0" y="402"/>
                    <a:pt x="0" y="245"/>
                    <a:pt x="0" y="87"/>
                  </a:cubicBezTo>
                  <a:cubicBezTo>
                    <a:pt x="0" y="38"/>
                    <a:pt x="38" y="0"/>
                    <a:pt x="87" y="0"/>
                  </a:cubicBezTo>
                  <a:cubicBezTo>
                    <a:pt x="332" y="0"/>
                    <a:pt x="577" y="0"/>
                    <a:pt x="822" y="0"/>
                  </a:cubicBezTo>
                  <a:cubicBezTo>
                    <a:pt x="872" y="0"/>
                    <a:pt x="908" y="38"/>
                    <a:pt x="908" y="90"/>
                  </a:cubicBezTo>
                  <a:cubicBezTo>
                    <a:pt x="908" y="217"/>
                    <a:pt x="908" y="343"/>
                    <a:pt x="908" y="470"/>
                  </a:cubicBezTo>
                  <a:cubicBezTo>
                    <a:pt x="908" y="499"/>
                    <a:pt x="908" y="528"/>
                    <a:pt x="908" y="557"/>
                  </a:cubicBezTo>
                  <a:cubicBezTo>
                    <a:pt x="908" y="609"/>
                    <a:pt x="871" y="646"/>
                    <a:pt x="818" y="646"/>
                  </a:cubicBezTo>
                  <a:cubicBezTo>
                    <a:pt x="658" y="646"/>
                    <a:pt x="498" y="646"/>
                    <a:pt x="338" y="646"/>
                  </a:cubicBezTo>
                  <a:cubicBezTo>
                    <a:pt x="328" y="646"/>
                    <a:pt x="321" y="649"/>
                    <a:pt x="313" y="656"/>
                  </a:cubicBezTo>
                  <a:cubicBezTo>
                    <a:pt x="265" y="706"/>
                    <a:pt x="215" y="755"/>
                    <a:pt x="166" y="804"/>
                  </a:cubicBezTo>
                  <a:cubicBezTo>
                    <a:pt x="163" y="807"/>
                    <a:pt x="160" y="811"/>
                    <a:pt x="156" y="813"/>
                  </a:cubicBezTo>
                  <a:cubicBezTo>
                    <a:pt x="151" y="815"/>
                    <a:pt x="143" y="819"/>
                    <a:pt x="139" y="817"/>
                  </a:cubicBezTo>
                  <a:cubicBezTo>
                    <a:pt x="134" y="815"/>
                    <a:pt x="131" y="807"/>
                    <a:pt x="130" y="802"/>
                  </a:cubicBezTo>
                  <a:cubicBezTo>
                    <a:pt x="129" y="791"/>
                    <a:pt x="130" y="781"/>
                    <a:pt x="129" y="770"/>
                  </a:cubicBezTo>
                  <a:cubicBezTo>
                    <a:pt x="129" y="730"/>
                    <a:pt x="129" y="689"/>
                    <a:pt x="129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9" name="Freeform 27"/>
            <p:cNvSpPr/>
            <p:nvPr/>
          </p:nvSpPr>
          <p:spPr bwMode="auto">
            <a:xfrm>
              <a:off x="3237656" y="2301118"/>
              <a:ext cx="846822" cy="731909"/>
            </a:xfrm>
            <a:custGeom>
              <a:avLst/>
              <a:gdLst>
                <a:gd name="T0" fmla="*/ 824 w 953"/>
                <a:gd name="T1" fmla="*/ 647 h 823"/>
                <a:gd name="T2" fmla="*/ 824 w 953"/>
                <a:gd name="T3" fmla="*/ 785 h 823"/>
                <a:gd name="T4" fmla="*/ 814 w 953"/>
                <a:gd name="T5" fmla="*/ 817 h 823"/>
                <a:gd name="T6" fmla="*/ 785 w 953"/>
                <a:gd name="T7" fmla="*/ 802 h 823"/>
                <a:gd name="T8" fmla="*/ 638 w 953"/>
                <a:gd name="T9" fmla="*/ 656 h 823"/>
                <a:gd name="T10" fmla="*/ 618 w 953"/>
                <a:gd name="T11" fmla="*/ 647 h 823"/>
                <a:gd name="T12" fmla="*/ 542 w 953"/>
                <a:gd name="T13" fmla="*/ 647 h 823"/>
                <a:gd name="T14" fmla="*/ 542 w 953"/>
                <a:gd name="T15" fmla="*/ 630 h 823"/>
                <a:gd name="T16" fmla="*/ 542 w 953"/>
                <a:gd name="T17" fmla="*/ 351 h 823"/>
                <a:gd name="T18" fmla="*/ 385 w 953"/>
                <a:gd name="T19" fmla="*/ 194 h 823"/>
                <a:gd name="T20" fmla="*/ 20 w 953"/>
                <a:gd name="T21" fmla="*/ 194 h 823"/>
                <a:gd name="T22" fmla="*/ 4 w 953"/>
                <a:gd name="T23" fmla="*/ 194 h 823"/>
                <a:gd name="T24" fmla="*/ 5 w 953"/>
                <a:gd name="T25" fmla="*/ 71 h 823"/>
                <a:gd name="T26" fmla="*/ 93 w 953"/>
                <a:gd name="T27" fmla="*/ 0 h 823"/>
                <a:gd name="T28" fmla="*/ 393 w 953"/>
                <a:gd name="T29" fmla="*/ 0 h 823"/>
                <a:gd name="T30" fmla="*/ 857 w 953"/>
                <a:gd name="T31" fmla="*/ 0 h 823"/>
                <a:gd name="T32" fmla="*/ 953 w 953"/>
                <a:gd name="T33" fmla="*/ 97 h 823"/>
                <a:gd name="T34" fmla="*/ 953 w 953"/>
                <a:gd name="T35" fmla="*/ 552 h 823"/>
                <a:gd name="T36" fmla="*/ 859 w 953"/>
                <a:gd name="T37" fmla="*/ 647 h 823"/>
                <a:gd name="T38" fmla="*/ 824 w 953"/>
                <a:gd name="T39" fmla="*/ 647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3" h="823">
                  <a:moveTo>
                    <a:pt x="824" y="647"/>
                  </a:moveTo>
                  <a:cubicBezTo>
                    <a:pt x="824" y="694"/>
                    <a:pt x="824" y="740"/>
                    <a:pt x="824" y="785"/>
                  </a:cubicBezTo>
                  <a:cubicBezTo>
                    <a:pt x="823" y="796"/>
                    <a:pt x="828" y="811"/>
                    <a:pt x="814" y="817"/>
                  </a:cubicBezTo>
                  <a:cubicBezTo>
                    <a:pt x="801" y="823"/>
                    <a:pt x="793" y="810"/>
                    <a:pt x="785" y="802"/>
                  </a:cubicBezTo>
                  <a:cubicBezTo>
                    <a:pt x="736" y="753"/>
                    <a:pt x="687" y="704"/>
                    <a:pt x="638" y="656"/>
                  </a:cubicBezTo>
                  <a:cubicBezTo>
                    <a:pt x="633" y="651"/>
                    <a:pt x="625" y="648"/>
                    <a:pt x="618" y="647"/>
                  </a:cubicBezTo>
                  <a:cubicBezTo>
                    <a:pt x="593" y="646"/>
                    <a:pt x="569" y="647"/>
                    <a:pt x="542" y="647"/>
                  </a:cubicBezTo>
                  <a:cubicBezTo>
                    <a:pt x="542" y="641"/>
                    <a:pt x="542" y="636"/>
                    <a:pt x="542" y="630"/>
                  </a:cubicBezTo>
                  <a:cubicBezTo>
                    <a:pt x="542" y="537"/>
                    <a:pt x="542" y="444"/>
                    <a:pt x="542" y="351"/>
                  </a:cubicBezTo>
                  <a:cubicBezTo>
                    <a:pt x="542" y="258"/>
                    <a:pt x="478" y="194"/>
                    <a:pt x="385" y="194"/>
                  </a:cubicBezTo>
                  <a:cubicBezTo>
                    <a:pt x="263" y="194"/>
                    <a:pt x="142" y="194"/>
                    <a:pt x="20" y="194"/>
                  </a:cubicBezTo>
                  <a:cubicBezTo>
                    <a:pt x="15" y="194"/>
                    <a:pt x="9" y="194"/>
                    <a:pt x="4" y="194"/>
                  </a:cubicBezTo>
                  <a:cubicBezTo>
                    <a:pt x="4" y="152"/>
                    <a:pt x="0" y="111"/>
                    <a:pt x="5" y="71"/>
                  </a:cubicBezTo>
                  <a:cubicBezTo>
                    <a:pt x="9" y="27"/>
                    <a:pt x="47" y="0"/>
                    <a:pt x="93" y="0"/>
                  </a:cubicBezTo>
                  <a:cubicBezTo>
                    <a:pt x="193" y="0"/>
                    <a:pt x="293" y="0"/>
                    <a:pt x="393" y="0"/>
                  </a:cubicBezTo>
                  <a:cubicBezTo>
                    <a:pt x="548" y="0"/>
                    <a:pt x="702" y="0"/>
                    <a:pt x="857" y="0"/>
                  </a:cubicBezTo>
                  <a:cubicBezTo>
                    <a:pt x="918" y="0"/>
                    <a:pt x="953" y="35"/>
                    <a:pt x="953" y="97"/>
                  </a:cubicBezTo>
                  <a:cubicBezTo>
                    <a:pt x="953" y="249"/>
                    <a:pt x="953" y="401"/>
                    <a:pt x="953" y="552"/>
                  </a:cubicBezTo>
                  <a:cubicBezTo>
                    <a:pt x="953" y="611"/>
                    <a:pt x="917" y="647"/>
                    <a:pt x="859" y="647"/>
                  </a:cubicBezTo>
                  <a:cubicBezTo>
                    <a:pt x="848" y="647"/>
                    <a:pt x="837" y="647"/>
                    <a:pt x="824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69930" y="1649324"/>
            <a:ext cx="902512" cy="896059"/>
            <a:chOff x="7367401" y="2282771"/>
            <a:chExt cx="1001878" cy="99471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 32"/>
            <p:cNvSpPr/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2" name="Freeform 33"/>
            <p:cNvSpPr/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3" name="Freeform 34"/>
            <p:cNvSpPr/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4" name="Freeform 35"/>
            <p:cNvSpPr/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5" name="Freeform 36"/>
            <p:cNvSpPr/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6" name="Freeform 37"/>
            <p:cNvSpPr/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7" name="Freeform 38"/>
            <p:cNvSpPr/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8" name="Freeform 39"/>
            <p:cNvSpPr/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9" name="Freeform 40"/>
            <p:cNvSpPr/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60" name="Freeform 41"/>
            <p:cNvSpPr/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99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199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99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99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99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699"/>
                            </p:stCondLst>
                            <p:childTnLst>
                              <p:par>
                                <p:cTn id="5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199"/>
                            </p:stCondLst>
                            <p:childTnLst>
                              <p:par>
                                <p:cTn id="6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4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592" y="1203598"/>
            <a:ext cx="748220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数据：是数据库中存储的基本对象，是描述事物的符号记录。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数据的分类：文本、图形、图像、音频、视频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数据库DB：是长期存储在计算机内、有组织的、可共享的大量数据的集合。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数据库的基本特征：数据按一定的数据模型组织、描述和存储；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可为各种用户共享；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冗余度较小；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数据独立性较高；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易扩展。</a:t>
            </a: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720" y="1059180"/>
            <a:ext cx="82213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数据库系统DBS：是一个采用了数据库技术，有组织地、动态地存储大量相关数据，方便多用户访问的计算机系统。其由下面四个部分组成：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数据库(统一管理、长期存储在计算机内的，有组织的相关数据的集合)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硬件(构成计算机系统包括存储数据所需的外部设备)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软件(操作系统、数据库管理系统及应用程序)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人员(系统分析和数据库设计人员、应用程序员、最终用户、数据库管理员DBA)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数据库管理系统DBMS的功能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实现对共享数据有效的组织、管理和存取。</a:t>
            </a: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zh-CN" altLang="en-US" dirty="0"/>
              <a:t>包括数据定义、数据库操作、数据库运行管理、数据的存储管理、数据库的建立和维护等。</a:t>
            </a: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5235" y="843915"/>
            <a:ext cx="36887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三级模式是指数据库管理系统从三个层次来管理数据，分别是外部层（ExternalLevel）、概念层（Conceptual Level）和内部层（Internal Level）。这三个层次分别对应三种不同类型的模式，分别是</a:t>
            </a:r>
            <a:r>
              <a:rPr lang="zh-CN" altLang="en-US" sz="1500" b="1"/>
              <a:t>外模式</a:t>
            </a:r>
            <a:r>
              <a:rPr lang="zh-CN" altLang="en-US" sz="1500"/>
              <a:t>（External Schema）、</a:t>
            </a:r>
            <a:r>
              <a:rPr lang="zh-CN" altLang="en-US" sz="1500" b="1"/>
              <a:t>概念模式</a:t>
            </a:r>
            <a:r>
              <a:rPr lang="zh-CN" altLang="en-US" sz="1500"/>
              <a:t>（Conceptual Schema）和</a:t>
            </a:r>
            <a:r>
              <a:rPr lang="zh-CN" altLang="en-US" sz="1500" b="1"/>
              <a:t>内模式</a:t>
            </a:r>
            <a:r>
              <a:rPr lang="zh-CN" altLang="en-US" sz="1500"/>
              <a:t>（Internal Schema）。在外模式与概念模式之间，以及概念模式与内模式之间，还存在映像，即二级映像。</a:t>
            </a:r>
          </a:p>
          <a:p>
            <a:r>
              <a:rPr lang="zh-CN" altLang="en-US" sz="1500"/>
              <a:t>外模式面向应用程序，描述用户的数据视图（View）；内模式（又称为物理模式、存储模式）面向物理上的数据库，描述数据在磁盘中如何存储；概念模式（又称为模式、逻辑模式）面向数据库设计人员，描述数据的整体逻辑结构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58125" y="74745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三级模式两级映像</a:t>
            </a:r>
          </a:p>
        </p:txBody>
      </p:sp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988060"/>
            <a:ext cx="5073650" cy="301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05" y="988060"/>
            <a:ext cx="73437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>
                <a:solidFill>
                  <a:srgbClr val="FF0000"/>
                </a:solidFill>
              </a:rPr>
              <a:t>概念模式</a:t>
            </a:r>
            <a:r>
              <a:rPr lang="zh-CN" altLang="en-US" sz="1500"/>
              <a:t>。概念模式类似于表格的列标题，它描述了商品表中包含哪些信息。</a:t>
            </a:r>
          </a:p>
          <a:p>
            <a:r>
              <a:rPr lang="zh-CN" altLang="en-US" sz="1500"/>
              <a:t>下图中，表的横向称为行，纵向称为列，第一行就是列标题，用来描述该列的数据表示什么含义。实际上，概念模式在数据库中描述的信息还有很多，如多张表之间的联系、表中每一列的数据类型和长度等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58125" y="74745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三级模式两级映像</a:t>
            </a:r>
          </a:p>
        </p:txBody>
      </p:sp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1619885" y="2284095"/>
            <a:ext cx="5414645" cy="1372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05" y="988060"/>
            <a:ext cx="734377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>
                <a:solidFill>
                  <a:srgbClr val="FF0000"/>
                </a:solidFill>
              </a:rPr>
              <a:t>内模式</a:t>
            </a:r>
            <a:r>
              <a:rPr lang="zh-CN" altLang="en-US" sz="1500"/>
              <a:t>。在将Excel表格另存为文件时，可以选择保存的文件路径、保存类型（如XLS、XLSX、CSV等格式）等，这些与存储相关的描述信息相当于内模式。在数据库中，内模式描述数据的物理结构和存储方式，如堆文件、索引文件、散列（Hash）文件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58125" y="74745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三级模式两级映像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20110" y="2139950"/>
            <a:ext cx="174625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05" y="988060"/>
            <a:ext cx="7343775" cy="1948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500" b="1">
                <a:solidFill>
                  <a:srgbClr val="FF0000"/>
                </a:solidFill>
              </a:rPr>
              <a:t>外模式</a:t>
            </a:r>
            <a:r>
              <a:rPr lang="zh-CN" altLang="en-US" sz="1500"/>
              <a:t>。在打开一个电子表格后，默认会显示表格中所有的数据，这个表格称为基本表。在将数据提供给其他用户时，出于权限、安全控制等因素的考虑，只允许用户看到一部分数据，或不同用户看到不同的数据，这样的需求就可以用视图来实现。下图是视图和基本表的关系</a:t>
            </a:r>
          </a:p>
          <a:p>
            <a:r>
              <a:rPr lang="zh-CN" altLang="en-US" sz="1500"/>
              <a:t>基本表中的数据是实际存储在数据库中的，而视图中的数据是查询或计算出来的。由此可见，外模式可以为不同用户的需求创建不同的视图，且由于不同用户的需求不同，数据的显示方式也会多种多样。因此，一个数据库中会有多个外模式，而概念模式和内模式则只有一个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58125" y="74745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三级模式两级映像</a:t>
            </a:r>
          </a:p>
        </p:txBody>
      </p:sp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1764030" y="3075940"/>
            <a:ext cx="4591685" cy="1571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>
            <p:custDataLst>
              <p:tags r:id="rId1"/>
            </p:custDataLst>
          </p:nvPr>
        </p:nvSpPr>
        <p:spPr>
          <a:xfrm>
            <a:off x="7191836" y="195486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Impact" panose="020B0806030902050204" pitchFamily="34" charset="0"/>
                <a:sym typeface="+mn-ea"/>
              </a:rPr>
              <a:t>天博教育</a:t>
            </a:r>
            <a:endParaRPr lang="zh-CN" alt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05" y="988060"/>
            <a:ext cx="7343775" cy="1948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500" dirty="0"/>
              <a:t>三级模式是数据的三个抽象级别，每个级别关心的重点不同。为了使三级模式之间产生关联，数据库管理系统在三级模式之间提供了二级映像功能。二级映像是一种规则，它规定了映像双方如何进行转换。通过二级映像，体现了</a:t>
            </a:r>
            <a:r>
              <a:rPr lang="zh-CN" altLang="en-US" sz="1500" b="1" dirty="0"/>
              <a:t>逻辑</a:t>
            </a:r>
            <a:r>
              <a:rPr lang="zh-CN" altLang="en-US" sz="1500" dirty="0"/>
              <a:t>和</a:t>
            </a:r>
            <a:r>
              <a:rPr lang="zh-CN" altLang="en-US" sz="1500" b="1" dirty="0"/>
              <a:t>物理</a:t>
            </a:r>
            <a:r>
              <a:rPr lang="zh-CN" altLang="en-US" sz="1500" dirty="0"/>
              <a:t>两个层面的数据独立性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b="1" dirty="0"/>
              <a:t>逻辑独立性</a:t>
            </a:r>
            <a:r>
              <a:rPr lang="zh-CN" altLang="en-US" sz="1500" dirty="0"/>
              <a:t>。外模式/概念模式映像体现了逻辑独立性。逻辑独立性是指当修改了概念模式，不影响其上一层的外模式。例如，将基本表的“库存”和“销量”拆分到另一张表中，此时概念模式发生了更改，但可以通过改变外模式/概念模式的映像，继续为用户提供原有的视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b="1" dirty="0"/>
              <a:t>物理独立性</a:t>
            </a:r>
            <a:r>
              <a:rPr lang="zh-CN" altLang="en-US" sz="1500" dirty="0"/>
              <a:t>。概念模式/内模式映像体现了物理独立性。物理独立性是指修改了内模式，不影响其上层的概念模式和外模式。例如，在Excel中将.xls文件另存为.xlsx文件，虽然更换了文件格式，但是打开文件后显示的表格内容一般不会发生改变。在数据库中，更换更先进的存储结构，或者创建索引以加快查询速度，内模式会发生改变。此时，只需改变概念模式/内模式映像，就不会影响到原有的概念模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58125" y="74745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数据库系统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三级模式两级映像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0e0a2ba-7e34-4787-86f4-c2317ac5d6aa"/>
  <p:tag name="COMMONDATA" val="eyJoZGlkIjoiMDI1ZDBmNTAwNjIyMjhjMjg3MjA5YmUxMzExMTBhZj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2995</Words>
  <Application>Microsoft Office PowerPoint</Application>
  <PresentationFormat>全屏显示(16:9)</PresentationFormat>
  <Paragraphs>225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微软雅黑</vt:lpstr>
      <vt:lpstr>Arial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洋 汪</cp:lastModifiedBy>
  <cp:revision>168</cp:revision>
  <dcterms:created xsi:type="dcterms:W3CDTF">2015-03-22T11:03:00Z</dcterms:created>
  <dcterms:modified xsi:type="dcterms:W3CDTF">2023-06-14T02:47:11Z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2052-11.1.0.14177</vt:lpwstr>
  </property>
  <property fmtid="{D5CDD505-2E9C-101B-9397-08002B2CF9AE}" pid="3" name="ICV">
    <vt:lpwstr>BBD3920CE3F8443DB356F5CBF7453483_13</vt:lpwstr>
  </property>
</Properties>
</file>